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an camilo" initials="jc" lastIdx="1" clrIdx="0">
    <p:extLst>
      <p:ext uri="{19B8F6BF-5375-455C-9EA6-DF929625EA0E}">
        <p15:presenceInfo xmlns:p15="http://schemas.microsoft.com/office/powerpoint/2012/main" userId="juan camil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228DC3-83D2-41CE-9093-44DF2D552FF8}" type="doc">
      <dgm:prSet loTypeId="urn:microsoft.com/office/officeart/2005/8/layout/vList5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s-CO"/>
        </a:p>
      </dgm:t>
    </dgm:pt>
    <dgm:pt modelId="{25022660-B69F-4495-BDF4-E1CAAA3A2329}">
      <dgm:prSet/>
      <dgm:spPr>
        <a:solidFill>
          <a:srgbClr val="7030A0"/>
        </a:solidFill>
      </dgm:spPr>
      <dgm:t>
        <a:bodyPr/>
        <a:lstStyle/>
        <a:p>
          <a:pPr rtl="0"/>
          <a:r>
            <a:rPr lang="es-CO" smtClean="0"/>
            <a:t>HTML</a:t>
          </a:r>
          <a:endParaRPr lang="es-CO"/>
        </a:p>
      </dgm:t>
    </dgm:pt>
    <dgm:pt modelId="{CAADF61C-D8F6-4F5C-88DE-01153FF64C48}" type="parTrans" cxnId="{1526195E-8C24-4195-BD1C-7F22BA7BD7C9}">
      <dgm:prSet/>
      <dgm:spPr/>
      <dgm:t>
        <a:bodyPr/>
        <a:lstStyle/>
        <a:p>
          <a:endParaRPr lang="es-CO"/>
        </a:p>
      </dgm:t>
    </dgm:pt>
    <dgm:pt modelId="{C1FBB7EC-3F23-4987-B737-55655FD3C148}" type="sibTrans" cxnId="{1526195E-8C24-4195-BD1C-7F22BA7BD7C9}">
      <dgm:prSet/>
      <dgm:spPr/>
      <dgm:t>
        <a:bodyPr/>
        <a:lstStyle/>
        <a:p>
          <a:endParaRPr lang="es-CO"/>
        </a:p>
      </dgm:t>
    </dgm:pt>
    <dgm:pt modelId="{DFE7E773-4377-498B-A3ED-BE04DDC0BAA9}">
      <dgm:prSet/>
      <dgm:spPr/>
      <dgm:t>
        <a:bodyPr/>
        <a:lstStyle/>
        <a:p>
          <a:pPr rtl="0"/>
          <a:r>
            <a:rPr lang="es-CO" smtClean="0"/>
            <a:t>Estructura</a:t>
          </a:r>
          <a:endParaRPr lang="es-CO"/>
        </a:p>
      </dgm:t>
    </dgm:pt>
    <dgm:pt modelId="{4649E515-7BF9-4B14-B82B-2A4EE6943A97}" type="parTrans" cxnId="{85B1C8B1-62D9-48DB-8F67-F28E119AE027}">
      <dgm:prSet/>
      <dgm:spPr/>
      <dgm:t>
        <a:bodyPr/>
        <a:lstStyle/>
        <a:p>
          <a:endParaRPr lang="es-CO"/>
        </a:p>
      </dgm:t>
    </dgm:pt>
    <dgm:pt modelId="{5512E626-2063-46CD-AEC1-072136874057}" type="sibTrans" cxnId="{85B1C8B1-62D9-48DB-8F67-F28E119AE027}">
      <dgm:prSet/>
      <dgm:spPr/>
      <dgm:t>
        <a:bodyPr/>
        <a:lstStyle/>
        <a:p>
          <a:endParaRPr lang="es-CO"/>
        </a:p>
      </dgm:t>
    </dgm:pt>
    <dgm:pt modelId="{495133D7-E831-4040-BAA2-D13445287B6D}">
      <dgm:prSet/>
      <dgm:spPr>
        <a:solidFill>
          <a:srgbClr val="92D050"/>
        </a:solidFill>
      </dgm:spPr>
      <dgm:t>
        <a:bodyPr/>
        <a:lstStyle/>
        <a:p>
          <a:pPr rtl="0"/>
          <a:r>
            <a:rPr lang="es-CO" dirty="0" smtClean="0"/>
            <a:t>CSS</a:t>
          </a:r>
          <a:endParaRPr lang="es-CO" dirty="0"/>
        </a:p>
      </dgm:t>
    </dgm:pt>
    <dgm:pt modelId="{B7F98571-1926-49DF-BD4F-C13190F9E173}" type="parTrans" cxnId="{EF52BD5A-A0BB-4B75-843A-58A3D5DC7B4A}">
      <dgm:prSet/>
      <dgm:spPr/>
      <dgm:t>
        <a:bodyPr/>
        <a:lstStyle/>
        <a:p>
          <a:endParaRPr lang="es-CO"/>
        </a:p>
      </dgm:t>
    </dgm:pt>
    <dgm:pt modelId="{1243A66F-CA55-4F00-93E5-18F3D649E3F3}" type="sibTrans" cxnId="{EF52BD5A-A0BB-4B75-843A-58A3D5DC7B4A}">
      <dgm:prSet/>
      <dgm:spPr/>
      <dgm:t>
        <a:bodyPr/>
        <a:lstStyle/>
        <a:p>
          <a:endParaRPr lang="es-CO"/>
        </a:p>
      </dgm:t>
    </dgm:pt>
    <dgm:pt modelId="{D7A34C18-C8E8-494F-8782-44828D26FF3B}">
      <dgm:prSet/>
      <dgm:spPr/>
      <dgm:t>
        <a:bodyPr/>
        <a:lstStyle/>
        <a:p>
          <a:pPr rtl="0"/>
          <a:r>
            <a:rPr lang="es-CO" smtClean="0"/>
            <a:t>Apariencia</a:t>
          </a:r>
          <a:endParaRPr lang="es-CO"/>
        </a:p>
      </dgm:t>
    </dgm:pt>
    <dgm:pt modelId="{8DAB4F00-E3A7-40F6-B794-B6B335B422A5}" type="parTrans" cxnId="{8F9F89EE-75C3-4A20-9594-8D0665583154}">
      <dgm:prSet/>
      <dgm:spPr/>
      <dgm:t>
        <a:bodyPr/>
        <a:lstStyle/>
        <a:p>
          <a:endParaRPr lang="es-CO"/>
        </a:p>
      </dgm:t>
    </dgm:pt>
    <dgm:pt modelId="{5EF30D9B-8A5A-47E9-B4D4-016DF8835A05}" type="sibTrans" cxnId="{8F9F89EE-75C3-4A20-9594-8D0665583154}">
      <dgm:prSet/>
      <dgm:spPr/>
      <dgm:t>
        <a:bodyPr/>
        <a:lstStyle/>
        <a:p>
          <a:endParaRPr lang="es-CO"/>
        </a:p>
      </dgm:t>
    </dgm:pt>
    <dgm:pt modelId="{2F60044B-F56C-45D4-8A6D-39496E845513}">
      <dgm:prSet/>
      <dgm:spPr>
        <a:solidFill>
          <a:schemeClr val="accent2"/>
        </a:solidFill>
      </dgm:spPr>
      <dgm:t>
        <a:bodyPr/>
        <a:lstStyle/>
        <a:p>
          <a:pPr rtl="0"/>
          <a:r>
            <a:rPr lang="es-CO" dirty="0" smtClean="0"/>
            <a:t>JavaScript</a:t>
          </a:r>
          <a:endParaRPr lang="es-CO" dirty="0"/>
        </a:p>
      </dgm:t>
    </dgm:pt>
    <dgm:pt modelId="{30F5A81E-55D8-47EC-94C4-1174D62DAB07}" type="parTrans" cxnId="{CAB543C7-8E54-457C-9EBE-2CD31B71D059}">
      <dgm:prSet/>
      <dgm:spPr/>
      <dgm:t>
        <a:bodyPr/>
        <a:lstStyle/>
        <a:p>
          <a:endParaRPr lang="es-CO"/>
        </a:p>
      </dgm:t>
    </dgm:pt>
    <dgm:pt modelId="{38150135-B491-4985-9D92-90024201EC7C}" type="sibTrans" cxnId="{CAB543C7-8E54-457C-9EBE-2CD31B71D059}">
      <dgm:prSet/>
      <dgm:spPr/>
      <dgm:t>
        <a:bodyPr/>
        <a:lstStyle/>
        <a:p>
          <a:endParaRPr lang="es-CO"/>
        </a:p>
      </dgm:t>
    </dgm:pt>
    <dgm:pt modelId="{A21AFEE1-7064-4551-A44F-0E57C6471A12}">
      <dgm:prSet/>
      <dgm:spPr/>
      <dgm:t>
        <a:bodyPr/>
        <a:lstStyle/>
        <a:p>
          <a:pPr rtl="0"/>
          <a:r>
            <a:rPr lang="es-CO" smtClean="0"/>
            <a:t>Interactividad y animación </a:t>
          </a:r>
          <a:endParaRPr lang="es-CO"/>
        </a:p>
      </dgm:t>
    </dgm:pt>
    <dgm:pt modelId="{330EC8C4-D7C5-4A8B-B07A-86608A37ADD2}" type="parTrans" cxnId="{7F223D7E-C41A-4102-8A8E-25D84D3DB5F1}">
      <dgm:prSet/>
      <dgm:spPr/>
      <dgm:t>
        <a:bodyPr/>
        <a:lstStyle/>
        <a:p>
          <a:endParaRPr lang="es-CO"/>
        </a:p>
      </dgm:t>
    </dgm:pt>
    <dgm:pt modelId="{621D4BA0-797D-4485-A990-CB627AA8AB98}" type="sibTrans" cxnId="{7F223D7E-C41A-4102-8A8E-25D84D3DB5F1}">
      <dgm:prSet/>
      <dgm:spPr/>
      <dgm:t>
        <a:bodyPr/>
        <a:lstStyle/>
        <a:p>
          <a:endParaRPr lang="es-CO"/>
        </a:p>
      </dgm:t>
    </dgm:pt>
    <dgm:pt modelId="{8CB43F2B-F20A-4249-B54F-01CB3E1AF048}" type="pres">
      <dgm:prSet presAssocID="{6E228DC3-83D2-41CE-9093-44DF2D552FF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CO"/>
        </a:p>
      </dgm:t>
    </dgm:pt>
    <dgm:pt modelId="{E09C0069-82E7-4F09-9D4A-CE4A146D3A8A}" type="pres">
      <dgm:prSet presAssocID="{25022660-B69F-4495-BDF4-E1CAAA3A2329}" presName="linNode" presStyleCnt="0"/>
      <dgm:spPr/>
    </dgm:pt>
    <dgm:pt modelId="{50563EB3-0BA4-4308-BB35-34E259B08A04}" type="pres">
      <dgm:prSet presAssocID="{25022660-B69F-4495-BDF4-E1CAAA3A2329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4F6E35A6-113D-4B21-BF84-B5A610BA9EEB}" type="pres">
      <dgm:prSet presAssocID="{25022660-B69F-4495-BDF4-E1CAAA3A2329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5F238065-7CDD-45F5-90E2-EE57248C06A2}" type="pres">
      <dgm:prSet presAssocID="{C1FBB7EC-3F23-4987-B737-55655FD3C148}" presName="sp" presStyleCnt="0"/>
      <dgm:spPr/>
    </dgm:pt>
    <dgm:pt modelId="{5B627592-F7EA-49EF-ADFA-DF1507351B55}" type="pres">
      <dgm:prSet presAssocID="{495133D7-E831-4040-BAA2-D13445287B6D}" presName="linNode" presStyleCnt="0"/>
      <dgm:spPr/>
    </dgm:pt>
    <dgm:pt modelId="{32F3515F-5005-4086-A4FE-12ED93DCC224}" type="pres">
      <dgm:prSet presAssocID="{495133D7-E831-4040-BAA2-D13445287B6D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D9AFBF95-DDAB-44AC-891E-F5098BA8B7ED}" type="pres">
      <dgm:prSet presAssocID="{495133D7-E831-4040-BAA2-D13445287B6D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6EACF749-14B1-4A17-A7A7-0E3AABF27780}" type="pres">
      <dgm:prSet presAssocID="{1243A66F-CA55-4F00-93E5-18F3D649E3F3}" presName="sp" presStyleCnt="0"/>
      <dgm:spPr/>
    </dgm:pt>
    <dgm:pt modelId="{E2FD606D-FC60-49F9-94B0-4680416462C3}" type="pres">
      <dgm:prSet presAssocID="{2F60044B-F56C-45D4-8A6D-39496E845513}" presName="linNode" presStyleCnt="0"/>
      <dgm:spPr/>
    </dgm:pt>
    <dgm:pt modelId="{85AF5A0A-42D6-46DD-83F7-200DB5CC5584}" type="pres">
      <dgm:prSet presAssocID="{2F60044B-F56C-45D4-8A6D-39496E845513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19F298DB-17B5-4046-8157-855A331F7D7D}" type="pres">
      <dgm:prSet presAssocID="{2F60044B-F56C-45D4-8A6D-39496E845513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</dgm:ptLst>
  <dgm:cxnLst>
    <dgm:cxn modelId="{0207C3A8-E239-48BB-AE11-76263782507F}" type="presOf" srcId="{25022660-B69F-4495-BDF4-E1CAAA3A2329}" destId="{50563EB3-0BA4-4308-BB35-34E259B08A04}" srcOrd="0" destOrd="0" presId="urn:microsoft.com/office/officeart/2005/8/layout/vList5"/>
    <dgm:cxn modelId="{8C06E63A-CE07-4411-B145-CCDF7D46D9F3}" type="presOf" srcId="{495133D7-E831-4040-BAA2-D13445287B6D}" destId="{32F3515F-5005-4086-A4FE-12ED93DCC224}" srcOrd="0" destOrd="0" presId="urn:microsoft.com/office/officeart/2005/8/layout/vList5"/>
    <dgm:cxn modelId="{48C7359E-BBF4-489E-BAD8-402ABEB0E08D}" type="presOf" srcId="{D7A34C18-C8E8-494F-8782-44828D26FF3B}" destId="{D9AFBF95-DDAB-44AC-891E-F5098BA8B7ED}" srcOrd="0" destOrd="0" presId="urn:microsoft.com/office/officeart/2005/8/layout/vList5"/>
    <dgm:cxn modelId="{8F9F89EE-75C3-4A20-9594-8D0665583154}" srcId="{495133D7-E831-4040-BAA2-D13445287B6D}" destId="{D7A34C18-C8E8-494F-8782-44828D26FF3B}" srcOrd="0" destOrd="0" parTransId="{8DAB4F00-E3A7-40F6-B794-B6B335B422A5}" sibTransId="{5EF30D9B-8A5A-47E9-B4D4-016DF8835A05}"/>
    <dgm:cxn modelId="{B5194454-55A6-42C4-9121-9F7D348BDC37}" type="presOf" srcId="{DFE7E773-4377-498B-A3ED-BE04DDC0BAA9}" destId="{4F6E35A6-113D-4B21-BF84-B5A610BA9EEB}" srcOrd="0" destOrd="0" presId="urn:microsoft.com/office/officeart/2005/8/layout/vList5"/>
    <dgm:cxn modelId="{EF52BD5A-A0BB-4B75-843A-58A3D5DC7B4A}" srcId="{6E228DC3-83D2-41CE-9093-44DF2D552FF8}" destId="{495133D7-E831-4040-BAA2-D13445287B6D}" srcOrd="1" destOrd="0" parTransId="{B7F98571-1926-49DF-BD4F-C13190F9E173}" sibTransId="{1243A66F-CA55-4F00-93E5-18F3D649E3F3}"/>
    <dgm:cxn modelId="{875C71B9-0F1E-42CA-9CE0-0C93DE60F2CB}" type="presOf" srcId="{A21AFEE1-7064-4551-A44F-0E57C6471A12}" destId="{19F298DB-17B5-4046-8157-855A331F7D7D}" srcOrd="0" destOrd="0" presId="urn:microsoft.com/office/officeart/2005/8/layout/vList5"/>
    <dgm:cxn modelId="{85B1C8B1-62D9-48DB-8F67-F28E119AE027}" srcId="{25022660-B69F-4495-BDF4-E1CAAA3A2329}" destId="{DFE7E773-4377-498B-A3ED-BE04DDC0BAA9}" srcOrd="0" destOrd="0" parTransId="{4649E515-7BF9-4B14-B82B-2A4EE6943A97}" sibTransId="{5512E626-2063-46CD-AEC1-072136874057}"/>
    <dgm:cxn modelId="{7F223D7E-C41A-4102-8A8E-25D84D3DB5F1}" srcId="{2F60044B-F56C-45D4-8A6D-39496E845513}" destId="{A21AFEE1-7064-4551-A44F-0E57C6471A12}" srcOrd="0" destOrd="0" parTransId="{330EC8C4-D7C5-4A8B-B07A-86608A37ADD2}" sibTransId="{621D4BA0-797D-4485-A990-CB627AA8AB98}"/>
    <dgm:cxn modelId="{1526195E-8C24-4195-BD1C-7F22BA7BD7C9}" srcId="{6E228DC3-83D2-41CE-9093-44DF2D552FF8}" destId="{25022660-B69F-4495-BDF4-E1CAAA3A2329}" srcOrd="0" destOrd="0" parTransId="{CAADF61C-D8F6-4F5C-88DE-01153FF64C48}" sibTransId="{C1FBB7EC-3F23-4987-B737-55655FD3C148}"/>
    <dgm:cxn modelId="{E8A37E17-87EC-4961-A863-CE402D6E701F}" type="presOf" srcId="{2F60044B-F56C-45D4-8A6D-39496E845513}" destId="{85AF5A0A-42D6-46DD-83F7-200DB5CC5584}" srcOrd="0" destOrd="0" presId="urn:microsoft.com/office/officeart/2005/8/layout/vList5"/>
    <dgm:cxn modelId="{CAB543C7-8E54-457C-9EBE-2CD31B71D059}" srcId="{6E228DC3-83D2-41CE-9093-44DF2D552FF8}" destId="{2F60044B-F56C-45D4-8A6D-39496E845513}" srcOrd="2" destOrd="0" parTransId="{30F5A81E-55D8-47EC-94C4-1174D62DAB07}" sibTransId="{38150135-B491-4985-9D92-90024201EC7C}"/>
    <dgm:cxn modelId="{0FF9902F-A866-4FD4-BFEE-C04E2C1884DE}" type="presOf" srcId="{6E228DC3-83D2-41CE-9093-44DF2D552FF8}" destId="{8CB43F2B-F20A-4249-B54F-01CB3E1AF048}" srcOrd="0" destOrd="0" presId="urn:microsoft.com/office/officeart/2005/8/layout/vList5"/>
    <dgm:cxn modelId="{C76A1087-1A91-4F81-B94C-BE9D5C96E604}" type="presParOf" srcId="{8CB43F2B-F20A-4249-B54F-01CB3E1AF048}" destId="{E09C0069-82E7-4F09-9D4A-CE4A146D3A8A}" srcOrd="0" destOrd="0" presId="urn:microsoft.com/office/officeart/2005/8/layout/vList5"/>
    <dgm:cxn modelId="{C841AA3C-B858-4C86-B8E5-0F309C8FD1D4}" type="presParOf" srcId="{E09C0069-82E7-4F09-9D4A-CE4A146D3A8A}" destId="{50563EB3-0BA4-4308-BB35-34E259B08A04}" srcOrd="0" destOrd="0" presId="urn:microsoft.com/office/officeart/2005/8/layout/vList5"/>
    <dgm:cxn modelId="{687A6EAA-B006-487A-A027-9A07CD971218}" type="presParOf" srcId="{E09C0069-82E7-4F09-9D4A-CE4A146D3A8A}" destId="{4F6E35A6-113D-4B21-BF84-B5A610BA9EEB}" srcOrd="1" destOrd="0" presId="urn:microsoft.com/office/officeart/2005/8/layout/vList5"/>
    <dgm:cxn modelId="{543973ED-B139-4EA6-83F0-1500FC2EFF21}" type="presParOf" srcId="{8CB43F2B-F20A-4249-B54F-01CB3E1AF048}" destId="{5F238065-7CDD-45F5-90E2-EE57248C06A2}" srcOrd="1" destOrd="0" presId="urn:microsoft.com/office/officeart/2005/8/layout/vList5"/>
    <dgm:cxn modelId="{8116959E-324C-444E-A330-F042F723EEB2}" type="presParOf" srcId="{8CB43F2B-F20A-4249-B54F-01CB3E1AF048}" destId="{5B627592-F7EA-49EF-ADFA-DF1507351B55}" srcOrd="2" destOrd="0" presId="urn:microsoft.com/office/officeart/2005/8/layout/vList5"/>
    <dgm:cxn modelId="{2119511A-2C58-43FE-BD82-A28DEC7710E2}" type="presParOf" srcId="{5B627592-F7EA-49EF-ADFA-DF1507351B55}" destId="{32F3515F-5005-4086-A4FE-12ED93DCC224}" srcOrd="0" destOrd="0" presId="urn:microsoft.com/office/officeart/2005/8/layout/vList5"/>
    <dgm:cxn modelId="{8EFD29C3-C773-4085-8F5F-9AA8951DCE31}" type="presParOf" srcId="{5B627592-F7EA-49EF-ADFA-DF1507351B55}" destId="{D9AFBF95-DDAB-44AC-891E-F5098BA8B7ED}" srcOrd="1" destOrd="0" presId="urn:microsoft.com/office/officeart/2005/8/layout/vList5"/>
    <dgm:cxn modelId="{E7391C41-5340-4942-B209-AC5F0DEF4539}" type="presParOf" srcId="{8CB43F2B-F20A-4249-B54F-01CB3E1AF048}" destId="{6EACF749-14B1-4A17-A7A7-0E3AABF27780}" srcOrd="3" destOrd="0" presId="urn:microsoft.com/office/officeart/2005/8/layout/vList5"/>
    <dgm:cxn modelId="{1ABA29F5-4968-4EDC-B429-A3709EB3E720}" type="presParOf" srcId="{8CB43F2B-F20A-4249-B54F-01CB3E1AF048}" destId="{E2FD606D-FC60-49F9-94B0-4680416462C3}" srcOrd="4" destOrd="0" presId="urn:microsoft.com/office/officeart/2005/8/layout/vList5"/>
    <dgm:cxn modelId="{F546C183-1441-4993-99AF-E5343DA327A3}" type="presParOf" srcId="{E2FD606D-FC60-49F9-94B0-4680416462C3}" destId="{85AF5A0A-42D6-46DD-83F7-200DB5CC5584}" srcOrd="0" destOrd="0" presId="urn:microsoft.com/office/officeart/2005/8/layout/vList5"/>
    <dgm:cxn modelId="{C5D94A3A-D1DD-4424-AEA2-30C8F5ADB166}" type="presParOf" srcId="{E2FD606D-FC60-49F9-94B0-4680416462C3}" destId="{19F298DB-17B5-4046-8157-855A331F7D7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54104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2359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98899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068223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4904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474300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746503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46625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70939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2038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0951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13208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73221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809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91807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7298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4613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254C249-9F67-4FAA-A30C-F16A0DFB5048}" type="datetimeFigureOut">
              <a:rPr lang="es-CO" smtClean="0"/>
              <a:t>08/11/2016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B29FE-779D-4FAE-B097-BAF608EEF83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185269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n para html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872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96" t="10989" r="25622" b="24864"/>
          <a:stretch/>
        </p:blipFill>
        <p:spPr>
          <a:xfrm>
            <a:off x="0" y="0"/>
            <a:ext cx="121978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830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44129" y="279203"/>
            <a:ext cx="8946541" cy="1648749"/>
          </a:xfrm>
        </p:spPr>
        <p:txBody>
          <a:bodyPr/>
          <a:lstStyle/>
          <a:p>
            <a:r>
              <a:rPr lang="es-CO" dirty="0" smtClean="0"/>
              <a:t>Las etiquetas </a:t>
            </a:r>
            <a:r>
              <a:rPr lang="es-CO" dirty="0" smtClean="0">
                <a:solidFill>
                  <a:srgbClr val="FFC000"/>
                </a:solidFill>
              </a:rPr>
              <a:t>&lt;h1&gt; </a:t>
            </a:r>
            <a:r>
              <a:rPr lang="es-CO" dirty="0" smtClean="0"/>
              <a:t>los navegadores las toman muy en cuenta a la hora de indexar la información ,pues según el numero en la &lt;h&gt;, este le da su prioridad.</a:t>
            </a: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1752" t="39350" r="11888" b="12365"/>
          <a:stretch/>
        </p:blipFill>
        <p:spPr>
          <a:xfrm>
            <a:off x="19738" y="1410159"/>
            <a:ext cx="12172262" cy="544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66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Etiquetas </a:t>
            </a:r>
            <a:r>
              <a:rPr lang="es-CO" dirty="0" smtClean="0">
                <a:solidFill>
                  <a:srgbClr val="FFC000"/>
                </a:solidFill>
              </a:rPr>
              <a:t>&lt;figure&gt;</a:t>
            </a:r>
            <a:r>
              <a:rPr lang="es-CO" dirty="0"/>
              <a:t>y</a:t>
            </a:r>
            <a:r>
              <a:rPr lang="es-CO" dirty="0" smtClean="0">
                <a:solidFill>
                  <a:srgbClr val="FFC000"/>
                </a:solidFill>
              </a:rPr>
              <a:t>&lt;</a:t>
            </a:r>
            <a:r>
              <a:rPr lang="es-CO" dirty="0" err="1" smtClean="0">
                <a:solidFill>
                  <a:srgbClr val="FFC000"/>
                </a:solidFill>
              </a:rPr>
              <a:t>figcaption</a:t>
            </a:r>
            <a:r>
              <a:rPr lang="es-CO" dirty="0" smtClean="0"/>
              <a:t>&gt;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Estas etiquetas son usadas para insertar </a:t>
            </a:r>
            <a:r>
              <a:rPr lang="es-CO" dirty="0" smtClean="0">
                <a:solidFill>
                  <a:srgbClr val="FFC000"/>
                </a:solidFill>
              </a:rPr>
              <a:t>contenido independiente (imágenes, videos)</a:t>
            </a:r>
            <a:r>
              <a:rPr lang="es-CO" dirty="0" smtClean="0"/>
              <a:t>dentro de los documentos HTML </a:t>
            </a:r>
          </a:p>
          <a:p>
            <a:endParaRPr lang="es-CO" dirty="0"/>
          </a:p>
          <a:p>
            <a:r>
              <a:rPr lang="es-CO" dirty="0"/>
              <a:t> </a:t>
            </a:r>
            <a:r>
              <a:rPr lang="es-CO" dirty="0">
                <a:solidFill>
                  <a:srgbClr val="FFC000"/>
                </a:solidFill>
              </a:rPr>
              <a:t>&lt;figure&gt;&lt;/figure</a:t>
            </a:r>
            <a:r>
              <a:rPr lang="es-CO" dirty="0" smtClean="0">
                <a:solidFill>
                  <a:srgbClr val="FFC000"/>
                </a:solidFill>
              </a:rPr>
              <a:t>&gt;</a:t>
            </a:r>
          </a:p>
          <a:p>
            <a:endParaRPr lang="es-CO" dirty="0"/>
          </a:p>
          <a:p>
            <a:r>
              <a:rPr lang="es-CO" dirty="0" smtClean="0"/>
              <a:t>Cabe resaltar que para agregar imágenes a la pagina ,es recomendable no usar las que aparecen en GOOGLE o algún otro buscador ,para evitar inconvenientes por copyright.</a:t>
            </a:r>
          </a:p>
          <a:p>
            <a:r>
              <a:rPr lang="es-CO" dirty="0" smtClean="0"/>
              <a:t>En GOOGLE esta la opción , en herramientas de búsqueda , (imágenes para reutilización). Estas se pueden usar sin ningún inconveniente 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51956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Etiquetas </a:t>
            </a:r>
            <a:r>
              <a:rPr lang="es-CO" dirty="0">
                <a:solidFill>
                  <a:srgbClr val="FFC000"/>
                </a:solidFill>
              </a:rPr>
              <a:t>&lt;figure&gt;</a:t>
            </a:r>
            <a:r>
              <a:rPr lang="es-CO" dirty="0"/>
              <a:t>y</a:t>
            </a:r>
            <a:r>
              <a:rPr lang="es-CO" dirty="0">
                <a:solidFill>
                  <a:srgbClr val="FFC000"/>
                </a:solidFill>
              </a:rPr>
              <a:t>&lt;</a:t>
            </a:r>
            <a:r>
              <a:rPr lang="es-CO" dirty="0" err="1">
                <a:solidFill>
                  <a:srgbClr val="FFC000"/>
                </a:solidFill>
              </a:rPr>
              <a:t>figcaption</a:t>
            </a:r>
            <a:r>
              <a:rPr lang="es-CO" dirty="0"/>
              <a:t>&gt;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El uso de &lt;figure &gt; para insertar una imagen es la siguiente</a:t>
            </a:r>
          </a:p>
          <a:p>
            <a:endParaRPr lang="es-CO" dirty="0" smtClean="0"/>
          </a:p>
          <a:p>
            <a:r>
              <a:rPr lang="es-CO" dirty="0" smtClean="0"/>
              <a:t>&lt;figure&gt;</a:t>
            </a:r>
            <a:endParaRPr lang="es-CO" dirty="0"/>
          </a:p>
          <a:p>
            <a:r>
              <a:rPr lang="es-CO" dirty="0" smtClean="0"/>
              <a:t>      &lt;</a:t>
            </a:r>
            <a:r>
              <a:rPr lang="es-CO" dirty="0" err="1" smtClean="0"/>
              <a:t>img</a:t>
            </a:r>
            <a:r>
              <a:rPr lang="es-CO" dirty="0" smtClean="0"/>
              <a:t> </a:t>
            </a:r>
            <a:r>
              <a:rPr lang="es-CO" dirty="0" err="1" smtClean="0"/>
              <a:t>src</a:t>
            </a:r>
            <a:r>
              <a:rPr lang="es-CO" dirty="0" smtClean="0"/>
              <a:t>=“ ruta de la imagen ” /&gt;</a:t>
            </a:r>
          </a:p>
          <a:p>
            <a:r>
              <a:rPr lang="es-CO" dirty="0" smtClean="0"/>
              <a:t>&lt;/figure&gt;</a:t>
            </a:r>
          </a:p>
          <a:p>
            <a:endParaRPr lang="es-CO" dirty="0"/>
          </a:p>
          <a:p>
            <a:r>
              <a:rPr lang="es-CO" dirty="0" smtClean="0"/>
              <a:t>Hoy en </a:t>
            </a:r>
            <a:r>
              <a:rPr lang="es-CO" dirty="0" err="1" smtClean="0"/>
              <a:t>dia</a:t>
            </a:r>
            <a:r>
              <a:rPr lang="es-CO" dirty="0" smtClean="0"/>
              <a:t> nos encontraremos con paginas que solo utilizan el </a:t>
            </a:r>
            <a:r>
              <a:rPr lang="es-CO" dirty="0" err="1" smtClean="0">
                <a:solidFill>
                  <a:srgbClr val="FFC000"/>
                </a:solidFill>
              </a:rPr>
              <a:t>img</a:t>
            </a:r>
            <a:r>
              <a:rPr lang="es-CO" dirty="0" smtClean="0">
                <a:solidFill>
                  <a:srgbClr val="FFC000"/>
                </a:solidFill>
              </a:rPr>
              <a:t> </a:t>
            </a:r>
            <a:r>
              <a:rPr lang="es-CO" dirty="0"/>
              <a:t>sin necesidad de usar el </a:t>
            </a:r>
            <a:r>
              <a:rPr lang="es-CO" dirty="0" smtClean="0">
                <a:solidFill>
                  <a:srgbClr val="FFC000"/>
                </a:solidFill>
              </a:rPr>
              <a:t>figure</a:t>
            </a:r>
          </a:p>
          <a:p>
            <a:endParaRPr lang="es-CO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186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Etiquetas </a:t>
            </a:r>
            <a:r>
              <a:rPr lang="es-CO" dirty="0">
                <a:solidFill>
                  <a:srgbClr val="FFC000"/>
                </a:solidFill>
              </a:rPr>
              <a:t>&lt;figure&gt;</a:t>
            </a:r>
            <a:r>
              <a:rPr lang="es-CO" dirty="0"/>
              <a:t>y</a:t>
            </a:r>
            <a:r>
              <a:rPr lang="es-CO" dirty="0">
                <a:solidFill>
                  <a:srgbClr val="FFC000"/>
                </a:solidFill>
              </a:rPr>
              <a:t>&lt;</a:t>
            </a:r>
            <a:r>
              <a:rPr lang="es-CO" dirty="0" err="1">
                <a:solidFill>
                  <a:srgbClr val="FFC000"/>
                </a:solidFill>
              </a:rPr>
              <a:t>figcaption</a:t>
            </a:r>
            <a:r>
              <a:rPr lang="es-CO" dirty="0"/>
              <a:t>&gt;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&lt;</a:t>
            </a:r>
            <a:r>
              <a:rPr lang="es-CO" dirty="0" err="1" smtClean="0"/>
              <a:t>figcaption</a:t>
            </a:r>
            <a:r>
              <a:rPr lang="es-CO" dirty="0" smtClean="0"/>
              <a:t>&gt; se usa simplemente con el pie de imagen</a:t>
            </a:r>
          </a:p>
          <a:p>
            <a:endParaRPr lang="es-CO" dirty="0"/>
          </a:p>
          <a:p>
            <a:r>
              <a:rPr lang="es-CO" dirty="0" smtClean="0"/>
              <a:t>Ejemplo:</a:t>
            </a:r>
          </a:p>
          <a:p>
            <a:r>
              <a:rPr lang="es-CO" dirty="0"/>
              <a:t>&lt;figure</a:t>
            </a:r>
            <a:r>
              <a:rPr lang="es-CO" dirty="0" smtClean="0"/>
              <a:t>&gt;</a:t>
            </a:r>
          </a:p>
          <a:p>
            <a:r>
              <a:rPr lang="es-CO" dirty="0" smtClean="0"/>
              <a:t>   &lt;</a:t>
            </a:r>
            <a:r>
              <a:rPr lang="es-CO" dirty="0" err="1" smtClean="0"/>
              <a:t>figcaption</a:t>
            </a:r>
            <a:r>
              <a:rPr lang="es-CO" dirty="0" smtClean="0"/>
              <a:t>&gt;</a:t>
            </a:r>
            <a:endParaRPr lang="es-CO" dirty="0"/>
          </a:p>
          <a:p>
            <a:r>
              <a:rPr lang="es-CO" dirty="0"/>
              <a:t>      &lt;</a:t>
            </a:r>
            <a:r>
              <a:rPr lang="es-CO" dirty="0" err="1"/>
              <a:t>img</a:t>
            </a:r>
            <a:r>
              <a:rPr lang="es-CO" dirty="0"/>
              <a:t> </a:t>
            </a:r>
            <a:r>
              <a:rPr lang="es-CO" dirty="0" err="1"/>
              <a:t>src</a:t>
            </a:r>
            <a:r>
              <a:rPr lang="es-CO" dirty="0"/>
              <a:t>=“ ruta de la imagen ” </a:t>
            </a:r>
            <a:r>
              <a:rPr lang="es-CO" dirty="0" smtClean="0"/>
              <a:t>/&gt;</a:t>
            </a:r>
          </a:p>
          <a:p>
            <a:r>
              <a:rPr lang="es-CO" dirty="0"/>
              <a:t> </a:t>
            </a:r>
            <a:r>
              <a:rPr lang="es-CO" dirty="0" smtClean="0"/>
              <a:t>   &lt;</a:t>
            </a:r>
            <a:r>
              <a:rPr lang="es-CO" dirty="0" err="1" smtClean="0"/>
              <a:t>figcaption</a:t>
            </a:r>
            <a:r>
              <a:rPr lang="es-CO" dirty="0" smtClean="0"/>
              <a:t>/&gt;</a:t>
            </a:r>
            <a:endParaRPr lang="es-CO" dirty="0"/>
          </a:p>
          <a:p>
            <a:r>
              <a:rPr lang="es-CO" dirty="0"/>
              <a:t>&lt;/figure&gt;</a:t>
            </a:r>
          </a:p>
          <a:p>
            <a:endParaRPr lang="es-CO" dirty="0" smtClean="0"/>
          </a:p>
          <a:p>
            <a:endParaRPr lang="es-CO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144426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5142" t="4351" r="5259" b="12191"/>
          <a:stretch/>
        </p:blipFill>
        <p:spPr>
          <a:xfrm>
            <a:off x="-3810" y="0"/>
            <a:ext cx="12195810" cy="684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04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>
                <a:solidFill>
                  <a:srgbClr val="FFC000"/>
                </a:solidFill>
              </a:rPr>
              <a:t>Lenguaje  CSS3</a:t>
            </a:r>
            <a:endParaRPr lang="es-CO" dirty="0">
              <a:solidFill>
                <a:srgbClr val="FFC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El  lenguaje CSS se utiliza para manejar la apariencia de nuestra pagina web . Anteriormente se utilizaba únicamente el lenguaje HTML para ello , utilizando los atributos correspondientes(ancho , alto, posición </a:t>
            </a:r>
            <a:r>
              <a:rPr lang="es-CO" dirty="0" err="1" smtClean="0"/>
              <a:t>e.t.c</a:t>
            </a:r>
            <a:r>
              <a:rPr lang="es-CO" dirty="0" smtClean="0"/>
              <a:t>)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97291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5685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>
                <a:solidFill>
                  <a:srgbClr val="FFC000"/>
                </a:solidFill>
              </a:rPr>
              <a:t>Lenguaje CSS</a:t>
            </a:r>
            <a:endParaRPr lang="es-CO" dirty="0">
              <a:solidFill>
                <a:srgbClr val="FFC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Los archivos CSS se guardan con la extensión  .CSS</a:t>
            </a:r>
          </a:p>
          <a:p>
            <a:endParaRPr lang="es-CO" dirty="0"/>
          </a:p>
          <a:p>
            <a:r>
              <a:rPr lang="es-CO" dirty="0" smtClean="0"/>
              <a:t>Para modificar un espacio como el </a:t>
            </a:r>
            <a:r>
              <a:rPr lang="es-CO" dirty="0" err="1" smtClean="0">
                <a:solidFill>
                  <a:srgbClr val="FFC000"/>
                </a:solidFill>
              </a:rPr>
              <a:t>body</a:t>
            </a:r>
            <a:r>
              <a:rPr lang="es-CO" dirty="0" smtClean="0"/>
              <a:t> en CSS , se escribe sin corchetes </a:t>
            </a:r>
            <a:r>
              <a:rPr lang="es-CO" dirty="0" smtClean="0">
                <a:solidFill>
                  <a:srgbClr val="FFC000"/>
                </a:solidFill>
              </a:rPr>
              <a:t>&lt;&gt;</a:t>
            </a:r>
            <a:r>
              <a:rPr lang="es-CO" dirty="0" smtClean="0"/>
              <a:t> , y es lo que se le denomina como un selector.</a:t>
            </a: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01" t="8352" r="48074" b="73011"/>
          <a:stretch/>
        </p:blipFill>
        <p:spPr>
          <a:xfrm>
            <a:off x="0" y="3649391"/>
            <a:ext cx="12185741" cy="246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542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Modelo de caja-contenedora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Como se puede ver en la pagina que debes estar visualizando actualmente , los campos están uno de bajo de otro , esto se debe a que cada etiqueta se toma como un BLOG por lo que ocupa todo el ancho de la pantalla e incluye un salto de línea, lo que evita que la pagina tenga una estructura clara.</a:t>
            </a:r>
          </a:p>
          <a:p>
            <a:r>
              <a:rPr lang="es-CO" dirty="0" smtClean="0"/>
              <a:t>En CSS existen varios tipos de selectores </a:t>
            </a:r>
          </a:p>
          <a:p>
            <a:r>
              <a:rPr lang="es-CO" dirty="0" smtClean="0"/>
              <a:t>Etiqueta</a:t>
            </a:r>
          </a:p>
          <a:p>
            <a:r>
              <a:rPr lang="es-CO" dirty="0" smtClean="0"/>
              <a:t>Id</a:t>
            </a:r>
          </a:p>
          <a:p>
            <a:r>
              <a:rPr lang="es-CO" dirty="0" smtClean="0"/>
              <a:t>Clase </a:t>
            </a:r>
          </a:p>
          <a:p>
            <a:r>
              <a:rPr lang="es-CO" dirty="0" smtClean="0"/>
              <a:t>Estos son los principales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643804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HTML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err="1">
                <a:solidFill>
                  <a:srgbClr val="FFC000"/>
                </a:solidFill>
                <a:latin typeface="Arial Black" panose="020B0A04020102020204" pitchFamily="34" charset="0"/>
              </a:rPr>
              <a:t>HyperText</a:t>
            </a:r>
            <a:r>
              <a:rPr lang="es-CO" dirty="0">
                <a:solidFill>
                  <a:srgbClr val="FFC000"/>
                </a:solidFill>
                <a:latin typeface="Arial Black" panose="020B0A04020102020204" pitchFamily="34" charset="0"/>
              </a:rPr>
              <a:t> </a:t>
            </a:r>
            <a:r>
              <a:rPr lang="es-CO" dirty="0" err="1">
                <a:solidFill>
                  <a:srgbClr val="FFC000"/>
                </a:solidFill>
                <a:latin typeface="Arial Black" panose="020B0A04020102020204" pitchFamily="34" charset="0"/>
              </a:rPr>
              <a:t>Markup</a:t>
            </a:r>
            <a:r>
              <a:rPr lang="es-CO" dirty="0">
                <a:solidFill>
                  <a:srgbClr val="FFC000"/>
                </a:solidFill>
                <a:latin typeface="Arial Black" panose="020B0A04020102020204" pitchFamily="34" charset="0"/>
              </a:rPr>
              <a:t> </a:t>
            </a:r>
            <a:r>
              <a:rPr lang="es-CO" dirty="0" err="1">
                <a:solidFill>
                  <a:srgbClr val="FFC000"/>
                </a:solidFill>
                <a:latin typeface="Arial Black" panose="020B0A04020102020204" pitchFamily="34" charset="0"/>
              </a:rPr>
              <a:t>Language</a:t>
            </a:r>
            <a:r>
              <a:rPr lang="es-CO" dirty="0">
                <a:latin typeface="Arial Black" panose="020B0A04020102020204" pitchFamily="34" charset="0"/>
              </a:rPr>
              <a:t>, es decir, Lenguaje de Marcas de Hipertexto, que podría ser traducido como Lenguaje de Formato de Documentos para Hipertexto</a:t>
            </a:r>
            <a:r>
              <a:rPr lang="es-CO" dirty="0" smtClean="0">
                <a:latin typeface="Arial Black" panose="020B0A04020102020204" pitchFamily="34" charset="0"/>
              </a:rPr>
              <a:t>.</a:t>
            </a:r>
          </a:p>
          <a:p>
            <a:endParaRPr lang="es-CO" dirty="0">
              <a:latin typeface="Arial Black" panose="020B0A04020102020204" pitchFamily="34" charset="0"/>
            </a:endParaRPr>
          </a:p>
          <a:p>
            <a:r>
              <a:rPr lang="es-CO" dirty="0" smtClean="0">
                <a:latin typeface="Arial Black" panose="020B0A04020102020204" pitchFamily="34" charset="0"/>
              </a:rPr>
              <a:t>Concretamente se le denomina como un lenguaje de etiquetas.</a:t>
            </a:r>
            <a:endParaRPr lang="es-CO" dirty="0">
              <a:latin typeface="Arial Black" panose="020B0A04020102020204" pitchFamily="34" charset="0"/>
            </a:endParaRPr>
          </a:p>
          <a:p>
            <a:pPr marL="0" indent="0">
              <a:buNone/>
            </a:pPr>
            <a:endParaRPr lang="es-CO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760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Modelo de caja-contenedora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A la hora que queramos cambiar el color de un área especifica de nuestra pagina como el </a:t>
            </a:r>
            <a:r>
              <a:rPr lang="es-CO" dirty="0" smtClean="0">
                <a:solidFill>
                  <a:srgbClr val="FFC000"/>
                </a:solidFill>
              </a:rPr>
              <a:t>HEADER, </a:t>
            </a:r>
            <a:r>
              <a:rPr lang="es-CO" dirty="0" smtClean="0"/>
              <a:t>tendríamos el inconveniente de que pueden haber muchas de estas etiquetas , y lo que se desea es cambiar una en concreto . Para ello se usan otros tipos de selector. </a:t>
            </a:r>
          </a:p>
          <a:p>
            <a:r>
              <a:rPr lang="es-CO" dirty="0" smtClean="0"/>
              <a:t>En este caso utilizando el selector “</a:t>
            </a:r>
            <a:r>
              <a:rPr lang="es-CO" dirty="0" smtClean="0">
                <a:solidFill>
                  <a:srgbClr val="FFC000"/>
                </a:solidFill>
              </a:rPr>
              <a:t>id</a:t>
            </a:r>
            <a:r>
              <a:rPr lang="es-CO" dirty="0" smtClean="0"/>
              <a:t>”  .</a:t>
            </a:r>
          </a:p>
          <a:p>
            <a:r>
              <a:rPr lang="es-CO" dirty="0" smtClean="0"/>
              <a:t>En CSS , utilizando la almohadilla “#” y dándole un nombre. 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807" t="11255" r="79492" b="72355"/>
          <a:stretch/>
        </p:blipFill>
        <p:spPr>
          <a:xfrm>
            <a:off x="646111" y="4649118"/>
            <a:ext cx="4480873" cy="220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0527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Modelo de caja-contenedora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Teniendo un id con su respectivo identificador , vamos al documento HTML y en la etiqueta HEADER , colocamos el selector id que usaremos .</a:t>
            </a:r>
          </a:p>
          <a:p>
            <a:r>
              <a:rPr lang="es-CO" dirty="0" smtClean="0"/>
              <a:t>Se puede confirmar ,haciendo una practica en todas nuestras etiquetas principales.</a:t>
            </a: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092" t="42101" r="46037" b="48500"/>
          <a:stretch/>
        </p:blipFill>
        <p:spPr>
          <a:xfrm>
            <a:off x="73450" y="5642471"/>
            <a:ext cx="12118550" cy="121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5270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Modelo de </a:t>
            </a:r>
            <a:r>
              <a:rPr lang="es-CO" dirty="0" smtClean="0"/>
              <a:t>caja-contenedora</a:t>
            </a:r>
            <a:br>
              <a:rPr lang="es-CO" dirty="0" smtClean="0"/>
            </a:br>
            <a:r>
              <a:rPr lang="es-CO" dirty="0" err="1" smtClean="0"/>
              <a:t>Float</a:t>
            </a:r>
            <a:r>
              <a:rPr lang="es-CO" dirty="0" smtClean="0"/>
              <a:t>. </a:t>
            </a:r>
            <a:r>
              <a:rPr lang="es-CO" dirty="0" err="1" smtClean="0"/>
              <a:t>Margin</a:t>
            </a:r>
            <a:r>
              <a:rPr lang="es-CO" dirty="0" smtClean="0"/>
              <a:t> y </a:t>
            </a:r>
            <a:r>
              <a:rPr lang="es-CO" dirty="0" err="1"/>
              <a:t>P</a:t>
            </a:r>
            <a:r>
              <a:rPr lang="es-CO" dirty="0" err="1" smtClean="0"/>
              <a:t>adding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CO" dirty="0" smtClean="0"/>
              <a:t>Lo que hace FLOAT  es romper el flujo de como se colocan los elementos de una pagina por defecto, y deja manipularlos.</a:t>
            </a:r>
          </a:p>
          <a:p>
            <a:r>
              <a:rPr lang="es-CO" dirty="0" smtClean="0"/>
              <a:t>Si queremos que la barra lateral &lt;</a:t>
            </a:r>
            <a:r>
              <a:rPr lang="es-CO" dirty="0" err="1" smtClean="0"/>
              <a:t>aside</a:t>
            </a:r>
            <a:r>
              <a:rPr lang="es-CO" dirty="0" smtClean="0"/>
              <a:t> &gt; este del lado izquierdo de nuestra pagina haremos lo siguiente en el documento CSS.</a:t>
            </a:r>
          </a:p>
          <a:p>
            <a:endParaRPr lang="es-CO" dirty="0"/>
          </a:p>
          <a:p>
            <a:r>
              <a:rPr lang="es-CO" dirty="0"/>
              <a:t>#</a:t>
            </a:r>
            <a:r>
              <a:rPr lang="es-CO" dirty="0" err="1"/>
              <a:t>barralateral</a:t>
            </a:r>
            <a:r>
              <a:rPr lang="es-CO" dirty="0"/>
              <a:t>{</a:t>
            </a:r>
            <a:r>
              <a:rPr lang="es-CO" dirty="0" err="1"/>
              <a:t>background</a:t>
            </a:r>
            <a:r>
              <a:rPr lang="es-CO" dirty="0"/>
              <a:t>-color:#00CC33;</a:t>
            </a:r>
          </a:p>
          <a:p>
            <a:r>
              <a:rPr lang="es-CO" dirty="0" err="1"/>
              <a:t>float:left</a:t>
            </a:r>
            <a:r>
              <a:rPr lang="es-CO" dirty="0"/>
              <a:t>;</a:t>
            </a:r>
          </a:p>
          <a:p>
            <a:r>
              <a:rPr lang="es-CO" dirty="0" smtClean="0"/>
              <a:t>}</a:t>
            </a:r>
          </a:p>
          <a:p>
            <a:r>
              <a:rPr lang="es-CO" dirty="0" smtClean="0"/>
              <a:t>Si </a:t>
            </a:r>
            <a:r>
              <a:rPr lang="es-CO" dirty="0">
                <a:solidFill>
                  <a:srgbClr val="FFC000"/>
                </a:solidFill>
              </a:rPr>
              <a:t>queremos</a:t>
            </a:r>
            <a:r>
              <a:rPr lang="es-CO" dirty="0" smtClean="0"/>
              <a:t> que la capa contenedora ocupe un alto en especifico usamos </a:t>
            </a:r>
            <a:r>
              <a:rPr lang="es-CO" dirty="0"/>
              <a:t>la propiedad </a:t>
            </a:r>
            <a:r>
              <a:rPr lang="es-CO" dirty="0" err="1" smtClean="0">
                <a:solidFill>
                  <a:srgbClr val="FFC000"/>
                </a:solidFill>
              </a:rPr>
              <a:t>height</a:t>
            </a:r>
            <a:endParaRPr lang="es-CO" dirty="0" smtClean="0">
              <a:solidFill>
                <a:srgbClr val="FFC000"/>
              </a:solidFill>
            </a:endParaRPr>
          </a:p>
          <a:p>
            <a:r>
              <a:rPr lang="es-CO" dirty="0">
                <a:solidFill>
                  <a:srgbClr val="FFC000"/>
                </a:solidFill>
              </a:rPr>
              <a:t>height:1020px;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8516192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75348" y="840192"/>
            <a:ext cx="9404723" cy="1400530"/>
          </a:xfrm>
        </p:spPr>
        <p:txBody>
          <a:bodyPr/>
          <a:lstStyle/>
          <a:p>
            <a:r>
              <a:rPr lang="es-CO" dirty="0"/>
              <a:t>Modelo de caja-contenedora</a:t>
            </a:r>
            <a:br>
              <a:rPr lang="es-CO" dirty="0"/>
            </a:br>
            <a:r>
              <a:rPr lang="es-CO" dirty="0" err="1"/>
              <a:t>Float</a:t>
            </a:r>
            <a:r>
              <a:rPr lang="es-CO" dirty="0"/>
              <a:t>. </a:t>
            </a:r>
            <a:r>
              <a:rPr lang="es-CO" dirty="0" err="1"/>
              <a:t>Margin</a:t>
            </a:r>
            <a:r>
              <a:rPr lang="es-CO" dirty="0"/>
              <a:t> y </a:t>
            </a:r>
            <a:r>
              <a:rPr lang="es-CO" dirty="0" err="1"/>
              <a:t>Padding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err="1" smtClean="0">
                <a:solidFill>
                  <a:srgbClr val="FFC000"/>
                </a:solidFill>
              </a:rPr>
              <a:t>Margin</a:t>
            </a:r>
            <a:r>
              <a:rPr lang="es-CO" dirty="0" smtClean="0"/>
              <a:t> </a:t>
            </a:r>
          </a:p>
          <a:p>
            <a:r>
              <a:rPr lang="es-CO" dirty="0" smtClean="0"/>
              <a:t>Hace referencia la distancia entre el espacio en blanco que hay entre las cajas </a:t>
            </a:r>
          </a:p>
          <a:p>
            <a:r>
              <a:rPr lang="es-CO" dirty="0" err="1" smtClean="0">
                <a:solidFill>
                  <a:srgbClr val="FFC000"/>
                </a:solidFill>
              </a:rPr>
              <a:t>Padding</a:t>
            </a:r>
            <a:r>
              <a:rPr lang="es-CO" dirty="0" smtClean="0">
                <a:solidFill>
                  <a:srgbClr val="FFC000"/>
                </a:solidFill>
              </a:rPr>
              <a:t> </a:t>
            </a:r>
          </a:p>
          <a:p>
            <a:r>
              <a:rPr lang="es-CO" dirty="0" smtClean="0"/>
              <a:t>es el margen interno de la caja , es decir la distancia que hay del elemento que hay dentro hacia la margen de la caja </a:t>
            </a: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43554" t="30047" r="1194" b="25720"/>
          <a:stretch/>
        </p:blipFill>
        <p:spPr>
          <a:xfrm>
            <a:off x="4351662" y="4511407"/>
            <a:ext cx="5210979" cy="234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6204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10448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>
                <a:solidFill>
                  <a:srgbClr val="FFC000"/>
                </a:solidFill>
              </a:rPr>
              <a:t>HTML5 QUE ES?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Es un conjunto de tecnologías para el desarrollo de paginas Web</a:t>
            </a:r>
          </a:p>
          <a:p>
            <a:r>
              <a:rPr lang="es-CO" dirty="0" smtClean="0"/>
              <a:t>Este esta compuesto por </a:t>
            </a:r>
          </a:p>
          <a:p>
            <a:endParaRPr lang="es-CO" dirty="0"/>
          </a:p>
        </p:txBody>
      </p:sp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1848970085"/>
              </p:ext>
            </p:extLst>
          </p:nvPr>
        </p:nvGraphicFramePr>
        <p:xfrm>
          <a:off x="1234440" y="3031749"/>
          <a:ext cx="6732270" cy="3416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70565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Lenguaje HTML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En un principio podremos trabajar en el Blog de Notas de Windows</a:t>
            </a:r>
          </a:p>
          <a:p>
            <a:endParaRPr lang="es-CO" dirty="0"/>
          </a:p>
          <a:p>
            <a:r>
              <a:rPr lang="es-CO" dirty="0" smtClean="0"/>
              <a:t>Bien para empezar una etiqueta podría decirse que es una instrucción que se encuentra entre el símbolo  </a:t>
            </a:r>
            <a:r>
              <a:rPr lang="es-CO" dirty="0" smtClean="0">
                <a:solidFill>
                  <a:srgbClr val="FFC000"/>
                </a:solidFill>
              </a:rPr>
              <a:t>“&lt; &gt;”.   </a:t>
            </a:r>
          </a:p>
          <a:p>
            <a:r>
              <a:rPr lang="es-CO" dirty="0" smtClean="0"/>
              <a:t>Ejemplo </a:t>
            </a:r>
          </a:p>
          <a:p>
            <a:r>
              <a:rPr lang="es-CO" dirty="0" smtClean="0">
                <a:solidFill>
                  <a:srgbClr val="FFC000"/>
                </a:solidFill>
              </a:rPr>
              <a:t>&lt;HTML &gt; </a:t>
            </a:r>
          </a:p>
          <a:p>
            <a:pPr marL="0" indent="0">
              <a:buNone/>
            </a:pPr>
            <a:endParaRPr lang="es-CO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648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Lenguaje HTML5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3312" y="2052918"/>
            <a:ext cx="9858058" cy="4195481"/>
          </a:xfrm>
        </p:spPr>
        <p:txBody>
          <a:bodyPr/>
          <a:lstStyle/>
          <a:p>
            <a:r>
              <a:rPr lang="es-CO" dirty="0" smtClean="0"/>
              <a:t>La estructura de una pagina Web comienza de la siguiente manera </a:t>
            </a:r>
          </a:p>
          <a:p>
            <a:endParaRPr lang="es-CO" dirty="0"/>
          </a:p>
          <a:p>
            <a:r>
              <a:rPr lang="es-CO" dirty="0" smtClean="0">
                <a:solidFill>
                  <a:srgbClr val="FFC000"/>
                </a:solidFill>
              </a:rPr>
              <a:t>&lt;HTML5&gt;</a:t>
            </a:r>
          </a:p>
          <a:p>
            <a:r>
              <a:rPr lang="es-CO" dirty="0">
                <a:solidFill>
                  <a:srgbClr val="FFC000"/>
                </a:solidFill>
              </a:rPr>
              <a:t> </a:t>
            </a:r>
            <a:r>
              <a:rPr lang="es-CO" dirty="0" smtClean="0">
                <a:solidFill>
                  <a:srgbClr val="FFC000"/>
                </a:solidFill>
              </a:rPr>
              <a:t>  &lt;HTML5&gt;</a:t>
            </a:r>
          </a:p>
          <a:p>
            <a:endParaRPr lang="es-CO" dirty="0">
              <a:solidFill>
                <a:srgbClr val="FFC000"/>
              </a:solidFill>
            </a:endParaRPr>
          </a:p>
          <a:p>
            <a:r>
              <a:rPr lang="es-CO" dirty="0" smtClean="0"/>
              <a:t>Con el nuevo estándar HTML5 en cada pagina que vallamos a realizar primero debemos colocar la etiqueta </a:t>
            </a:r>
          </a:p>
          <a:p>
            <a:r>
              <a:rPr lang="es-CO" dirty="0" smtClean="0">
                <a:solidFill>
                  <a:srgbClr val="FFC000"/>
                </a:solidFill>
              </a:rPr>
              <a:t>&lt;!DOCTYPE  </a:t>
            </a:r>
            <a:r>
              <a:rPr lang="es-CO" dirty="0" err="1" smtClean="0">
                <a:solidFill>
                  <a:srgbClr val="FFC000"/>
                </a:solidFill>
              </a:rPr>
              <a:t>html</a:t>
            </a:r>
            <a:r>
              <a:rPr lang="es-CO" dirty="0" smtClean="0">
                <a:solidFill>
                  <a:srgbClr val="FFC000"/>
                </a:solidFill>
              </a:rPr>
              <a:t>&gt;</a:t>
            </a:r>
            <a:r>
              <a:rPr lang="es-CO" dirty="0" smtClean="0"/>
              <a:t>…. Esta indica que se trabajara con el estándar HTML5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13664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170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00" t="5274" r="33390" b="35801"/>
          <a:stretch/>
        </p:blipFill>
        <p:spPr>
          <a:xfrm>
            <a:off x="-1" y="0"/>
            <a:ext cx="122029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20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2605" t="18794" r="13175" b="7551"/>
          <a:stretch/>
        </p:blipFill>
        <p:spPr>
          <a:xfrm>
            <a:off x="0" y="0"/>
            <a:ext cx="122854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495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-56" t="29848" r="49687" b="24035"/>
          <a:stretch/>
        </p:blipFill>
        <p:spPr>
          <a:xfrm>
            <a:off x="-1" y="18244"/>
            <a:ext cx="12192001" cy="683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7170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716</TotalTime>
  <Words>751</Words>
  <Application>Microsoft Office PowerPoint</Application>
  <PresentationFormat>Panorámica</PresentationFormat>
  <Paragraphs>87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Arial</vt:lpstr>
      <vt:lpstr>Arial Black</vt:lpstr>
      <vt:lpstr>Century Gothic</vt:lpstr>
      <vt:lpstr>Wingdings 3</vt:lpstr>
      <vt:lpstr>Ion</vt:lpstr>
      <vt:lpstr>Presentación de PowerPoint</vt:lpstr>
      <vt:lpstr>HTML</vt:lpstr>
      <vt:lpstr>HTML5 QUE ES?</vt:lpstr>
      <vt:lpstr>Lenguaje HTML</vt:lpstr>
      <vt:lpstr>Lenguaje HTML5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Etiquetas &lt;figure&gt;y&lt;figcaption&gt;</vt:lpstr>
      <vt:lpstr>Etiquetas &lt;figure&gt;y&lt;figcaption&gt;</vt:lpstr>
      <vt:lpstr>Etiquetas &lt;figure&gt;y&lt;figcaption&gt;</vt:lpstr>
      <vt:lpstr>Presentación de PowerPoint</vt:lpstr>
      <vt:lpstr>Lenguaje  CSS3</vt:lpstr>
      <vt:lpstr>Presentación de PowerPoint</vt:lpstr>
      <vt:lpstr>Lenguaje CSS</vt:lpstr>
      <vt:lpstr>Modelo de caja-contenedora</vt:lpstr>
      <vt:lpstr>Modelo de caja-contenedora</vt:lpstr>
      <vt:lpstr>Modelo de caja-contenedora</vt:lpstr>
      <vt:lpstr>Modelo de caja-contenedora Float. Margin y Padding</vt:lpstr>
      <vt:lpstr>Modelo de caja-contenedora Float. Margin y Padding</vt:lpstr>
      <vt:lpstr>Presentación de PowerPoint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camilo</dc:creator>
  <cp:lastModifiedBy>juan camilo</cp:lastModifiedBy>
  <cp:revision>30</cp:revision>
  <dcterms:created xsi:type="dcterms:W3CDTF">2016-11-07T21:35:56Z</dcterms:created>
  <dcterms:modified xsi:type="dcterms:W3CDTF">2016-11-08T22:19:30Z</dcterms:modified>
</cp:coreProperties>
</file>

<file path=docProps/thumbnail.jpeg>
</file>